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96" r:id="rId3"/>
    <p:sldId id="259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89" r:id="rId12"/>
    <p:sldId id="290" r:id="rId13"/>
    <p:sldId id="275" r:id="rId14"/>
    <p:sldId id="276" r:id="rId15"/>
    <p:sldId id="277" r:id="rId16"/>
    <p:sldId id="278" r:id="rId17"/>
    <p:sldId id="293" r:id="rId18"/>
    <p:sldId id="291" r:id="rId19"/>
    <p:sldId id="292" r:id="rId20"/>
    <p:sldId id="279" r:id="rId21"/>
    <p:sldId id="280" r:id="rId22"/>
    <p:sldId id="281" r:id="rId23"/>
    <p:sldId id="282" r:id="rId24"/>
    <p:sldId id="283" r:id="rId25"/>
    <p:sldId id="288" r:id="rId26"/>
    <p:sldId id="267" r:id="rId2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2A8A"/>
    <a:srgbClr val="FEC923"/>
    <a:srgbClr val="400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0"/>
    <p:restoredTop sz="94674"/>
  </p:normalViewPr>
  <p:slideViewPr>
    <p:cSldViewPr snapToGrid="0" snapToObjects="1">
      <p:cViewPr varScale="1">
        <p:scale>
          <a:sx n="103" d="100"/>
          <a:sy n="103" d="100"/>
        </p:scale>
        <p:origin x="-14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"/>
          <c:y val="0.11769571849086"/>
          <c:w val="0.991689875571109"/>
          <c:h val="0.7810809269877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 ECU Overall</c:v>
                </c:pt>
              </c:strCache>
            </c:strRef>
          </c:tx>
          <c:spPr>
            <a:solidFill>
              <a:srgbClr val="592A8A"/>
            </a:solidFill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AC5-46CC-A732-F4008C3D6B28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AC5-46CC-A732-F4008C3D6B28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AC5-46CC-A732-F4008C3D6B28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AC5-46CC-A732-F4008C3D6B28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AAC5-46CC-A732-F4008C3D6B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Job Satisfaction/Support </c:v>
                </c:pt>
                <c:pt idx="1">
                  <c:v>Facilities</c:v>
                </c:pt>
                <c:pt idx="2">
                  <c:v>Pride</c:v>
                </c:pt>
                <c:pt idx="3">
                  <c:v>Supervisors/Department Chairs</c:v>
                </c:pt>
                <c:pt idx="4">
                  <c:v>Professional Development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0.71</c:v>
                </c:pt>
                <c:pt idx="1">
                  <c:v>0.69</c:v>
                </c:pt>
                <c:pt idx="2">
                  <c:v>0.69</c:v>
                </c:pt>
                <c:pt idx="3">
                  <c:v>0.67</c:v>
                </c:pt>
                <c:pt idx="4">
                  <c:v>0.66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5A-4D6D-897D-44ACCD6A99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Honor Roll</c:v>
                </c:pt>
              </c:strCache>
            </c:strRef>
          </c:tx>
          <c:spPr>
            <a:solidFill>
              <a:srgbClr val="8064A2">
                <a:lumMod val="40000"/>
                <a:lumOff val="6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Job Satisfaction/Support </c:v>
                </c:pt>
                <c:pt idx="1">
                  <c:v>Facilities</c:v>
                </c:pt>
                <c:pt idx="2">
                  <c:v>Pride</c:v>
                </c:pt>
                <c:pt idx="3">
                  <c:v>Supervisors/Department Chairs</c:v>
                </c:pt>
                <c:pt idx="4">
                  <c:v>Professional Development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0.82</c:v>
                </c:pt>
                <c:pt idx="1">
                  <c:v>0.83</c:v>
                </c:pt>
                <c:pt idx="2">
                  <c:v>0.87</c:v>
                </c:pt>
                <c:pt idx="3">
                  <c:v>0.81</c:v>
                </c:pt>
                <c:pt idx="4">
                  <c:v>0.81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AC5-46CC-A732-F4008C3D6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5846232"/>
        <c:axId val="2125849400"/>
      </c:barChart>
      <c:catAx>
        <c:axId val="2125846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+mn-lt"/>
                <a:cs typeface="Arial" panose="020B0604020202020204" pitchFamily="34" charset="0"/>
              </a:defRPr>
            </a:pPr>
            <a:endParaRPr lang="en-US"/>
          </a:p>
        </c:txPr>
        <c:crossAx val="2125849400"/>
        <c:crosses val="autoZero"/>
        <c:auto val="1"/>
        <c:lblAlgn val="ctr"/>
        <c:lblOffset val="90"/>
        <c:noMultiLvlLbl val="0"/>
      </c:catAx>
      <c:valAx>
        <c:axId val="2125849400"/>
        <c:scaling>
          <c:orientation val="minMax"/>
          <c:max val="1.0"/>
          <c:min val="0.0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one"/>
        <c:spPr>
          <a:noFill/>
          <a:ln>
            <a:noFill/>
          </a:ln>
        </c:spPr>
        <c:crossAx val="212584623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"/>
          <c:y val="0.121558060160824"/>
          <c:w val="1.0"/>
          <c:h val="0.77526071067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 ECU Overall</c:v>
                </c:pt>
              </c:strCache>
            </c:strRef>
          </c:tx>
          <c:spPr>
            <a:solidFill>
              <a:srgbClr val="592A8A"/>
            </a:solidFill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4C0D-4982-A352-3A41A674B71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4C0D-4982-A352-3A41A674B71C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4C0D-4982-A352-3A41A674B71C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4C0D-4982-A352-3A41A674B71C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4C0D-4982-A352-3A41A674B7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Teaching Environment</c:v>
                </c:pt>
                <c:pt idx="1">
                  <c:v>Compensation, Benefits &amp; Work/Life Balance</c:v>
                </c:pt>
                <c:pt idx="2">
                  <c:v>Policies, Resources &amp; Efficiency</c:v>
                </c:pt>
                <c:pt idx="3">
                  <c:v>Shared Governance</c:v>
                </c:pt>
                <c:pt idx="4">
                  <c:v>Respect &amp; Appreciation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</c:v>
                </c:pt>
                <c:pt idx="1">
                  <c:v>0.6</c:v>
                </c:pt>
                <c:pt idx="2">
                  <c:v>0.57</c:v>
                </c:pt>
                <c:pt idx="3">
                  <c:v>0.55</c:v>
                </c:pt>
                <c:pt idx="4">
                  <c:v>0.54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5A-4D6D-897D-44ACCD6A99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Honor Roll</c:v>
                </c:pt>
              </c:strCache>
            </c:strRef>
          </c:tx>
          <c:spPr>
            <a:solidFill>
              <a:srgbClr val="8064A2">
                <a:lumMod val="40000"/>
                <a:lumOff val="6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Teaching Environment</c:v>
                </c:pt>
                <c:pt idx="1">
                  <c:v>Compensation, Benefits &amp; Work/Life Balance</c:v>
                </c:pt>
                <c:pt idx="2">
                  <c:v>Policies, Resources &amp; Efficiency</c:v>
                </c:pt>
                <c:pt idx="3">
                  <c:v>Shared Governance</c:v>
                </c:pt>
                <c:pt idx="4">
                  <c:v>Respect &amp; Appreciation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0.82</c:v>
                </c:pt>
                <c:pt idx="1">
                  <c:v>0.79</c:v>
                </c:pt>
                <c:pt idx="2">
                  <c:v>0.75</c:v>
                </c:pt>
                <c:pt idx="3">
                  <c:v>0.76</c:v>
                </c:pt>
                <c:pt idx="4">
                  <c:v>0.76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C0D-4982-A352-3A41A674B7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5950824"/>
        <c:axId val="2125953944"/>
      </c:barChart>
      <c:catAx>
        <c:axId val="2125950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+mn-lt"/>
                <a:cs typeface="Arial" panose="020B0604020202020204" pitchFamily="34" charset="0"/>
              </a:defRPr>
            </a:pPr>
            <a:endParaRPr lang="en-US"/>
          </a:p>
        </c:txPr>
        <c:crossAx val="2125953944"/>
        <c:crosses val="autoZero"/>
        <c:auto val="1"/>
        <c:lblAlgn val="ctr"/>
        <c:lblOffset val="100"/>
        <c:noMultiLvlLbl val="0"/>
      </c:catAx>
      <c:valAx>
        <c:axId val="2125953944"/>
        <c:scaling>
          <c:orientation val="minMax"/>
          <c:max val="1.0"/>
          <c:min val="0.0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one"/>
        <c:spPr>
          <a:noFill/>
          <a:ln>
            <a:noFill/>
          </a:ln>
        </c:spPr>
        <c:crossAx val="212595082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"/>
          <c:y val="0.0741994747007593"/>
          <c:w val="0.988771872265967"/>
          <c:h val="0.8236014768979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 ECU Overall</c:v>
                </c:pt>
              </c:strCache>
            </c:strRef>
          </c:tx>
          <c:spPr>
            <a:solidFill>
              <a:srgbClr val="592A8A"/>
            </a:solidFill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196-4BC1-B404-D4C1707D89D9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196-4BC1-B404-D4C1707D89D9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196-4BC1-B404-D4C1707D89D9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196-4BC1-B404-D4C1707D89D9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A196-4BC1-B404-D4C1707D89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Fairness</c:v>
                </c:pt>
                <c:pt idx="1">
                  <c:v>Faculty, Administration &amp; Staff Relations</c:v>
                </c:pt>
                <c:pt idx="2">
                  <c:v>Collaboration</c:v>
                </c:pt>
                <c:pt idx="3">
                  <c:v>Senior Leadership</c:v>
                </c:pt>
                <c:pt idx="4">
                  <c:v>Communication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0.53</c:v>
                </c:pt>
                <c:pt idx="1">
                  <c:v>0.52</c:v>
                </c:pt>
                <c:pt idx="2">
                  <c:v>0.5</c:v>
                </c:pt>
                <c:pt idx="3">
                  <c:v>0.49</c:v>
                </c:pt>
                <c:pt idx="4">
                  <c:v>0.49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81-4F94-8354-9C48BE5EF0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Honor Roll</c:v>
                </c:pt>
              </c:strCache>
            </c:strRef>
          </c:tx>
          <c:spPr>
            <a:solidFill>
              <a:srgbClr val="8064A2">
                <a:lumMod val="40000"/>
                <a:lumOff val="6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Fairness</c:v>
                </c:pt>
                <c:pt idx="1">
                  <c:v>Faculty, Administration &amp; Staff Relations</c:v>
                </c:pt>
                <c:pt idx="2">
                  <c:v>Collaboration</c:v>
                </c:pt>
                <c:pt idx="3">
                  <c:v>Senior Leadership</c:v>
                </c:pt>
                <c:pt idx="4">
                  <c:v>Communication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0.73</c:v>
                </c:pt>
                <c:pt idx="1">
                  <c:v>0.79</c:v>
                </c:pt>
                <c:pt idx="2">
                  <c:v>0.75</c:v>
                </c:pt>
                <c:pt idx="3">
                  <c:v>0.78</c:v>
                </c:pt>
                <c:pt idx="4">
                  <c:v>0.72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196-4BC1-B404-D4C1707D89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6029400"/>
        <c:axId val="2126032520"/>
      </c:barChart>
      <c:catAx>
        <c:axId val="2126029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50" b="1">
                <a:latin typeface="+mn-lt"/>
                <a:cs typeface="Arial" panose="020B0604020202020204" pitchFamily="34" charset="0"/>
              </a:defRPr>
            </a:pPr>
            <a:endParaRPr lang="en-US"/>
          </a:p>
        </c:txPr>
        <c:crossAx val="2126032520"/>
        <c:crosses val="autoZero"/>
        <c:auto val="1"/>
        <c:lblAlgn val="ctr"/>
        <c:lblOffset val="100"/>
        <c:noMultiLvlLbl val="0"/>
      </c:catAx>
      <c:valAx>
        <c:axId val="2126032520"/>
        <c:scaling>
          <c:orientation val="minMax"/>
          <c:max val="1.0"/>
          <c:min val="0.0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one"/>
        <c:spPr>
          <a:noFill/>
          <a:ln>
            <a:noFill/>
          </a:ln>
        </c:spPr>
        <c:crossAx val="212602940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2778334526366"/>
          <c:y val="0.0"/>
          <c:w val="0.687238845144357"/>
          <c:h val="0.9278606965174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E4875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0B5-4C18-90EC-648020D05AEA}"/>
              </c:ext>
            </c:extLst>
          </c:dPt>
          <c:dPt>
            <c:idx val="1"/>
            <c:invertIfNegative val="0"/>
            <c:bubble3D val="0"/>
            <c:spPr>
              <a:solidFill>
                <a:srgbClr val="8064A2">
                  <a:lumMod val="75000"/>
                </a:srgb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0B5-4C18-90EC-648020D05AEA}"/>
              </c:ext>
            </c:extLst>
          </c:dPt>
          <c:dPt>
            <c:idx val="2"/>
            <c:invertIfNegative val="0"/>
            <c:bubble3D val="0"/>
            <c:spPr>
              <a:solidFill>
                <a:srgbClr val="8064A2">
                  <a:lumMod val="50000"/>
                </a:srgb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0B5-4C18-90EC-648020D05AEA}"/>
              </c:ext>
            </c:extLst>
          </c:dPt>
          <c:dPt>
            <c:idx val="3"/>
            <c:invertIfNegative val="0"/>
            <c:bubble3D val="0"/>
            <c:spPr>
              <a:solidFill>
                <a:srgbClr val="8064A2">
                  <a:lumMod val="20000"/>
                  <a:lumOff val="80000"/>
                </a:srgb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0B5-4C18-90EC-648020D05AEA}"/>
              </c:ext>
            </c:extLst>
          </c:dPt>
          <c:dPt>
            <c:idx val="4"/>
            <c:invertIfNegative val="0"/>
            <c:bubble3D val="0"/>
            <c:spPr>
              <a:solidFill>
                <a:srgbClr val="8064A2">
                  <a:lumMod val="40000"/>
                  <a:lumOff val="60000"/>
                </a:srgb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0B5-4C18-90EC-648020D05AEA}"/>
              </c:ext>
            </c:extLst>
          </c:dPt>
          <c:dPt>
            <c:idx val="5"/>
            <c:invertIfNegative val="0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0B5-4C18-90EC-648020D05AEA}"/>
              </c:ext>
            </c:extLst>
          </c:dPt>
          <c:dPt>
            <c:idx val="6"/>
            <c:invertIfNegative val="0"/>
            <c:bubble3D val="0"/>
            <c:spPr>
              <a:solidFill>
                <a:srgbClr val="8064A2">
                  <a:lumMod val="75000"/>
                </a:srgb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0B5-4C18-90EC-648020D05AEA}"/>
              </c:ext>
            </c:extLst>
          </c:dPt>
          <c:dPt>
            <c:idx val="7"/>
            <c:invertIfNegative val="0"/>
            <c:bubble3D val="0"/>
            <c:spPr>
              <a:solidFill>
                <a:srgbClr val="8064A2">
                  <a:lumMod val="50000"/>
                </a:srgb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0B5-4C18-90EC-648020D05A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SHRA Non-exempt</c:v>
                </c:pt>
                <c:pt idx="1">
                  <c:v>Faculty</c:v>
                </c:pt>
                <c:pt idx="2">
                  <c:v>CSS Non-exempt</c:v>
                </c:pt>
                <c:pt idx="3">
                  <c:v>CSS Exempt</c:v>
                </c:pt>
                <c:pt idx="4">
                  <c:v>SHRA Exempt</c:v>
                </c:pt>
                <c:pt idx="5">
                  <c:v>EHRA IRPS</c:v>
                </c:pt>
                <c:pt idx="6">
                  <c:v>SAAO Tier 2</c:v>
                </c:pt>
                <c:pt idx="7">
                  <c:v>SAAO Tier 1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0.55</c:v>
                </c:pt>
                <c:pt idx="1">
                  <c:v>0.57</c:v>
                </c:pt>
                <c:pt idx="2">
                  <c:v>0.59</c:v>
                </c:pt>
                <c:pt idx="3">
                  <c:v>0.59</c:v>
                </c:pt>
                <c:pt idx="4">
                  <c:v>0.59</c:v>
                </c:pt>
                <c:pt idx="5">
                  <c:v>0.62</c:v>
                </c:pt>
                <c:pt idx="6">
                  <c:v>0.69</c:v>
                </c:pt>
                <c:pt idx="7">
                  <c:v>0.85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40B5-4C18-90EC-648020D05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26116632"/>
        <c:axId val="2126119752"/>
      </c:barChart>
      <c:catAx>
        <c:axId val="21261166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26119752"/>
        <c:crosses val="autoZero"/>
        <c:auto val="1"/>
        <c:lblAlgn val="ctr"/>
        <c:lblOffset val="100"/>
        <c:noMultiLvlLbl val="0"/>
      </c:catAx>
      <c:valAx>
        <c:axId val="2126119752"/>
        <c:scaling>
          <c:orientation val="minMax"/>
          <c:max val="1.0"/>
          <c:min val="0.0"/>
        </c:scaling>
        <c:delete val="0"/>
        <c:axPos val="b"/>
        <c:majorGridlines>
          <c:spPr>
            <a:ln>
              <a:noFill/>
            </a:ln>
          </c:spPr>
        </c:majorGridlines>
        <c:numFmt formatCode="0%" sourceLinked="1"/>
        <c:majorTickMark val="none"/>
        <c:minorTickMark val="none"/>
        <c:tickLblPos val="none"/>
        <c:crossAx val="2126116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B2CB88-8DEF-4881-B443-15623055C31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898771-51E8-43A7-8590-ACCC561F8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18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360D880-1944-4463-886F-C9CA0DD35E16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16095CC-FCBF-411E-A9F8-AA8D9509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65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095CC-FCBF-411E-A9F8-AA8D9509D2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54A-D7DF-4A35-81D5-29000E4547D7}" type="datetime1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UNC System Employee Engagement Survey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6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154B-374C-49F0-A2D3-25CE0EC448EF}" type="datetime1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UNC System Employee Engagement Survey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7CC9-C11F-4A59-B121-2F4C2C7DE0C2}" type="datetime1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UNC System Employee Engagement Survey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12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64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50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04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1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73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16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22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4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9EDD-DF07-4245-9898-1A0EA71B5873}" type="datetime1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UNC System Employee Engagement Survey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69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14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87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6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07B-1648-4414-AF77-2F0385F51B78}" type="datetime1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UNC System Employee Engagement Survey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8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C1D9-5BE0-4607-A370-9154A9FF96B5}" type="datetime1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UNC System Employee Engagement Survey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4D85-AE2D-426F-B908-77B8568F4844}" type="datetime1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UNC System Employee Engagement Survey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54F6-8C83-4A7F-9CC5-10A508594D5C}" type="datetime1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UNC System Employee Engagement Survey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3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6D05-C607-4B82-8916-93816D86A538}" type="datetime1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UNC System Employee Engagement Survey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4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17AF-5A01-4F82-B35E-FF68B31645D2}" type="datetime1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UNC System Employee Engagement Survey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0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D0A7-9A7E-4732-A9E5-448180C50B43}" type="datetime1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UNC System Employee Engagement Survey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1EB78-29EA-4B09-94CB-FCE60D32D918}" type="datetime1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2018 UNC System Employee Engagement Survey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4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370F0-F46B-2C43-A4A2-64FBD76BA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7F49-15E3-AF47-9628-BAF668941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1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6" y="5890254"/>
            <a:ext cx="2457443" cy="8438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55574"/>
            <a:ext cx="9144000" cy="240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</a:t>
            </a:r>
          </a:p>
          <a:p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Engagement Survey</a:t>
            </a:r>
          </a:p>
        </p:txBody>
      </p:sp>
      <p:pic>
        <p:nvPicPr>
          <p:cNvPr id="4" name="Picture 2" descr="S:\Fonts and Logos and Letterhead\MT Logo\Approved PNG Versions\ModernThink_logo_white-lar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13" y="5739426"/>
            <a:ext cx="3139169" cy="111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7163" y="2559049"/>
            <a:ext cx="8829675" cy="240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Boyer</a:t>
            </a:r>
          </a:p>
          <a:p>
            <a:r>
              <a:rPr lang="en-US" sz="36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2, 2018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3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534556"/>
              </p:ext>
            </p:extLst>
          </p:nvPr>
        </p:nvGraphicFramePr>
        <p:xfrm>
          <a:off x="457200" y="1261109"/>
          <a:ext cx="8229600" cy="4567789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understand how my job contributes to this institution's mission.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institution actively contributes to the community.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am given the responsibility and freedom to do my job.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have a good relationship with my supervisor/department chair.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institution takes reasonable steps to provide a safe and secure environment for the campus.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Top Ten Statements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2618" y="5853061"/>
            <a:ext cx="34387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Statements are sorted by highest 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</a:p>
        </p:txBody>
      </p:sp>
    </p:spTree>
    <p:extLst>
      <p:ext uri="{BB962C8B-B14F-4D97-AF65-F5344CB8AC3E}">
        <p14:creationId xmlns:p14="http://schemas.microsoft.com/office/powerpoint/2010/main" val="95897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121616"/>
              </p:ext>
            </p:extLst>
          </p:nvPr>
        </p:nvGraphicFramePr>
        <p:xfrm>
          <a:off x="457200" y="1261109"/>
          <a:ext cx="8229600" cy="4567789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supervisor/department chair supports my efforts to balance my work and personal life.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job makes good use of my skills and abilities.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am proud to be part of this institution.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institution has clear and effective procedures for dealing with discrimination.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Overall, my department is a good place  to work.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Top Ten Statements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2618" y="5853061"/>
            <a:ext cx="34387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Statements are sorted by highest 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</a:p>
        </p:txBody>
      </p:sp>
    </p:spTree>
    <p:extLst>
      <p:ext uri="{BB962C8B-B14F-4D97-AF65-F5344CB8AC3E}">
        <p14:creationId xmlns:p14="http://schemas.microsoft.com/office/powerpoint/2010/main" val="657031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Aft>
                <a:spcPts val="0"/>
              </a:spcAft>
              <a:defRPr/>
            </a:pPr>
            <a:r>
              <a:rPr lang="en-US" sz="2900" dirty="0">
                <a:latin typeface="Arial" pitchFamily="34" charset="0"/>
                <a:ea typeface="ＭＳ Ｐゴシック" pitchFamily="-84" charset="-128"/>
              </a:rPr>
              <a:t>Job Fit, Autonomy &amp; Connection to Mission</a:t>
            </a:r>
          </a:p>
          <a:p>
            <a:pPr>
              <a:lnSpc>
                <a:spcPct val="200000"/>
              </a:lnSpc>
              <a:defRPr/>
            </a:pPr>
            <a:r>
              <a:rPr lang="en-US" sz="2900" dirty="0">
                <a:latin typeface="Arial" pitchFamily="34" charset="0"/>
                <a:ea typeface="ＭＳ Ｐゴシック" pitchFamily="-84" charset="-128"/>
              </a:rPr>
              <a:t>Supervisor/Department Chair Competencies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defRPr/>
            </a:pPr>
            <a:r>
              <a:rPr lang="en-US" sz="2900" dirty="0">
                <a:latin typeface="Arial" pitchFamily="34" charset="0"/>
                <a:ea typeface="ＭＳ Ｐゴシック" pitchFamily="-84" charset="-128"/>
              </a:rPr>
              <a:t>Diversity, Equity &amp; Inclusion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defRPr/>
            </a:pPr>
            <a:r>
              <a:rPr lang="en-US" sz="2900" dirty="0">
                <a:latin typeface="Arial" pitchFamily="34" charset="0"/>
                <a:ea typeface="ＭＳ Ｐゴシック" pitchFamily="-84" charset="-128"/>
              </a:rPr>
              <a:t>Professional Development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900" dirty="0">
              <a:latin typeface="Arial" pitchFamily="34" charset="0"/>
              <a:ea typeface="ＭＳ Ｐゴシック" pitchFamily="-84" charset="-128"/>
            </a:endParaRPr>
          </a:p>
          <a:p>
            <a:pPr fontAlgn="auto">
              <a:lnSpc>
                <a:spcPct val="200000"/>
              </a:lnSpc>
              <a:spcAft>
                <a:spcPts val="0"/>
              </a:spcAft>
              <a:defRPr/>
            </a:pPr>
            <a:endParaRPr lang="en-US" sz="2900" dirty="0">
              <a:latin typeface="Arial" pitchFamily="34" charset="0"/>
              <a:ea typeface="ＭＳ Ｐゴシック" pitchFamily="-84" charset="-128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</a:p>
        </p:txBody>
      </p:sp>
    </p:spTree>
    <p:extLst>
      <p:ext uri="{BB962C8B-B14F-4D97-AF65-F5344CB8AC3E}">
        <p14:creationId xmlns:p14="http://schemas.microsoft.com/office/powerpoint/2010/main" val="1002753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352481"/>
              </p:ext>
            </p:extLst>
          </p:nvPr>
        </p:nvGraphicFramePr>
        <p:xfrm>
          <a:off x="457200" y="1261110"/>
          <a:ext cx="8229600" cy="4845744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36057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277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job makes good use of my skills and abilities.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277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am given the responsibility and freedom to do my job.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277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understand how my job contributes to this institution's mission.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277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am proud to be part of this institution.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32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Overall, my department is a good place  to work.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52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things considered, this is a great           place to work.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4000" dirty="0">
                <a:latin typeface="Arial" pitchFamily="34" charset="0"/>
                <a:ea typeface="ＭＳ Ｐゴシック" pitchFamily="-84" charset="-128"/>
              </a:rPr>
              <a:t>Job Fit, Autonomy &amp; Connection to Mission</a:t>
            </a:r>
          </a:p>
        </p:txBody>
      </p:sp>
    </p:spTree>
    <p:extLst>
      <p:ext uri="{BB962C8B-B14F-4D97-AF65-F5344CB8AC3E}">
        <p14:creationId xmlns:p14="http://schemas.microsoft.com/office/powerpoint/2010/main" val="3122053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102372"/>
              </p:ext>
            </p:extLst>
          </p:nvPr>
        </p:nvGraphicFramePr>
        <p:xfrm>
          <a:off x="457200" y="1261109"/>
          <a:ext cx="8229600" cy="4566259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supervisor/department chair makes his/her expectations clear.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receive feedback from my supervisor/department chair that helps me.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believe what I am told by my supervisor/department chair.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supervisor/department chair regularly models this institution's values.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have a good relationship with my supervisor/department chair.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4000" dirty="0">
                <a:latin typeface="Arial" pitchFamily="34" charset="0"/>
                <a:ea typeface="ＭＳ Ｐゴシック" pitchFamily="-84" charset="-128"/>
              </a:rPr>
              <a:t>Supervisor/Department Chair Competencies</a:t>
            </a:r>
          </a:p>
        </p:txBody>
      </p:sp>
    </p:spTree>
    <p:extLst>
      <p:ext uri="{BB962C8B-B14F-4D97-AF65-F5344CB8AC3E}">
        <p14:creationId xmlns:p14="http://schemas.microsoft.com/office/powerpoint/2010/main" val="191560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773209"/>
              </p:ext>
            </p:extLst>
          </p:nvPr>
        </p:nvGraphicFramePr>
        <p:xfrm>
          <a:off x="457200" y="1816295"/>
          <a:ext cx="8229600" cy="3090286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institution places sufficient emphasis on having diverse faculty, administration and staff.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this institution, people are supportive  of their colleagues regardless of their heritage or background.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institution has clear and effective procedures for dealing with discrimination.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Diversity, Equity &amp; Inclusion</a:t>
            </a:r>
          </a:p>
        </p:txBody>
      </p:sp>
    </p:spTree>
    <p:extLst>
      <p:ext uri="{BB962C8B-B14F-4D97-AF65-F5344CB8AC3E}">
        <p14:creationId xmlns:p14="http://schemas.microsoft.com/office/powerpoint/2010/main" val="3025442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136858"/>
              </p:ext>
            </p:extLst>
          </p:nvPr>
        </p:nvGraphicFramePr>
        <p:xfrm>
          <a:off x="457200" y="1903383"/>
          <a:ext cx="8229600" cy="2347711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am given the opportunity to develop my skills at this institution.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understand the necessary requirements to advance my career.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1424178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002367"/>
              </p:ext>
            </p:extLst>
          </p:nvPr>
        </p:nvGraphicFramePr>
        <p:xfrm>
          <a:off x="457200" y="1261109"/>
          <a:ext cx="8229600" cy="4566259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am paid fairly for my work.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department has adequate faculty/staff to achieve our goals.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 recognition and awards programs are meaningful to me.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Promotions in my department are based on a person's ability.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There's a sense that we're all on the same team at this institution.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Bottom Ten Statements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2584" y="5852589"/>
            <a:ext cx="3478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Statements are sorted by highest 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</a:p>
        </p:txBody>
      </p:sp>
    </p:spTree>
    <p:extLst>
      <p:ext uri="{BB962C8B-B14F-4D97-AF65-F5344CB8AC3E}">
        <p14:creationId xmlns:p14="http://schemas.microsoft.com/office/powerpoint/2010/main" val="2011439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558751"/>
              </p:ext>
            </p:extLst>
          </p:nvPr>
        </p:nvGraphicFramePr>
        <p:xfrm>
          <a:off x="457200" y="1261109"/>
          <a:ext cx="8229600" cy="4569318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Faculty, administration and staff are meaningfully involved in institutional planning.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Issues of low performance are addressed in my department.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Changes that affect me are discussed prior to being implemented.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Senior leadership shows a genuine interest in the well-being of faculty, administration and staff.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Senior leadership communicates openly about important matters.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Bottom Ten Statements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2584" y="5852589"/>
            <a:ext cx="3478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Statements are sorted by highest 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</a:p>
        </p:txBody>
      </p:sp>
    </p:spTree>
    <p:extLst>
      <p:ext uri="{BB962C8B-B14F-4D97-AF65-F5344CB8AC3E}">
        <p14:creationId xmlns:p14="http://schemas.microsoft.com/office/powerpoint/2010/main" val="2752856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 pitchFamily="34" charset="0"/>
              </a:rPr>
              <a:t>Resource Constraints</a:t>
            </a:r>
          </a:p>
          <a:p>
            <a:endParaRPr lang="en-US" sz="2800" dirty="0">
              <a:latin typeface="Arial" pitchFamily="34" charset="0"/>
            </a:endParaRPr>
          </a:p>
          <a:p>
            <a:r>
              <a:rPr lang="en-US" sz="2800" dirty="0">
                <a:latin typeface="Arial" pitchFamily="34" charset="0"/>
              </a:rPr>
              <a:t>Performance Management/Accountability</a:t>
            </a:r>
          </a:p>
          <a:p>
            <a:pPr marL="0" indent="0">
              <a:buNone/>
            </a:pPr>
            <a:endParaRPr lang="en-US" sz="2800" dirty="0">
              <a:latin typeface="Arial" pitchFamily="34" charset="0"/>
            </a:endParaRPr>
          </a:p>
          <a:p>
            <a:r>
              <a:rPr lang="en-US" sz="2800" dirty="0">
                <a:latin typeface="Arial" pitchFamily="34" charset="0"/>
              </a:rPr>
              <a:t>Communication </a:t>
            </a:r>
          </a:p>
          <a:p>
            <a:endParaRPr lang="en-US" sz="2800" dirty="0">
              <a:latin typeface="Arial" pitchFamily="34" charset="0"/>
            </a:endParaRPr>
          </a:p>
          <a:p>
            <a:r>
              <a:rPr lang="en-US" sz="2800" dirty="0">
                <a:latin typeface="Arial" pitchFamily="34" charset="0"/>
              </a:rPr>
              <a:t>Collaboration</a:t>
            </a:r>
          </a:p>
          <a:p>
            <a:endParaRPr lang="en-US" sz="2800" dirty="0">
              <a:latin typeface="Arial" pitchFamily="34" charset="0"/>
            </a:endParaRPr>
          </a:p>
          <a:p>
            <a:r>
              <a:rPr lang="en-US" sz="2800" dirty="0">
                <a:latin typeface="Arial" pitchFamily="34" charset="0"/>
              </a:rPr>
              <a:t>Senior Leadership</a:t>
            </a:r>
          </a:p>
          <a:p>
            <a:pPr marL="0" indent="0">
              <a:buNone/>
            </a:pPr>
            <a:endParaRPr lang="en-US" sz="2800" dirty="0">
              <a:latin typeface="Arial" pitchFamily="34" charset="0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131806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Survey Overview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3449" y="1210146"/>
            <a:ext cx="4883831" cy="5423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339725">
              <a:lnSpc>
                <a:spcPct val="80000"/>
              </a:lnSpc>
              <a:buFont typeface="Wingdings" pitchFamily="2" charset="2"/>
              <a:buNone/>
            </a:pP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marL="576263" indent="-339725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Online/Paper survey administered: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January 29 – February 19, 2018</a:t>
            </a:r>
          </a:p>
          <a:p>
            <a:pPr marL="457200" indent="0">
              <a:lnSpc>
                <a:spcPct val="8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0">
              <a:lnSpc>
                <a:spcPct val="80000"/>
              </a:lnSpc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63" indent="-339725">
              <a:lnSpc>
                <a:spcPct val="80000"/>
              </a:lnSpc>
              <a:buNone/>
            </a:pP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Response Rates</a:t>
            </a:r>
          </a:p>
          <a:p>
            <a:pPr marL="576263" indent="-339725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2018 Core Population Overall response rate:</a:t>
            </a:r>
          </a:p>
          <a:p>
            <a:pPr marL="636588" lvl="1" indent="0">
              <a:lnSpc>
                <a:spcPct val="8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	22,659/45,299 – 50%</a:t>
            </a:r>
          </a:p>
          <a:p>
            <a:pPr marL="636588" lvl="1" indent="0">
              <a:lnSpc>
                <a:spcPct val="8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63" indent="-339725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2018 ECU response rate:</a:t>
            </a:r>
          </a:p>
          <a:p>
            <a:pPr marL="636588" lvl="1" indent="0">
              <a:lnSpc>
                <a:spcPct val="8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2082/5510 – 38%</a:t>
            </a:r>
            <a:endParaRPr lang="en-US" sz="1600" dirty="0"/>
          </a:p>
          <a:p>
            <a:pPr marL="976313" lvl="1" indent="-339725">
              <a:lnSpc>
                <a:spcPct val="8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0">
              <a:lnSpc>
                <a:spcPct val="80000"/>
              </a:lnSpc>
              <a:buNone/>
            </a:pPr>
            <a:endParaRPr lang="en-US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63" indent="-339725">
              <a:lnSpc>
                <a:spcPct val="80000"/>
              </a:lnSpc>
              <a:buNone/>
            </a:pP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Benchmarks</a:t>
            </a:r>
          </a:p>
          <a:p>
            <a:pPr marL="576263" indent="-339725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2017 Great Colleges Honor Roll  </a:t>
            </a:r>
          </a:p>
          <a:p>
            <a:pPr marL="576263" indent="-339725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2017 Carnegie</a:t>
            </a:r>
          </a:p>
          <a:p>
            <a:pPr marL="576263" indent="-339725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2017 Public Institutions</a:t>
            </a:r>
          </a:p>
          <a:p>
            <a:pPr marL="576263" indent="-339725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2017 Enrollment Size</a:t>
            </a:r>
          </a:p>
          <a:p>
            <a:pPr marL="576263" indent="-339725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2017 Southeast Region</a:t>
            </a:r>
          </a:p>
          <a:p>
            <a:pPr marL="576263" indent="-339725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2018 UNC Core Population Aggregate</a:t>
            </a:r>
          </a:p>
          <a:p>
            <a:pPr marL="457200" indent="0">
              <a:lnSpc>
                <a:spcPct val="8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80" y="1210147"/>
            <a:ext cx="3800991" cy="4865338"/>
          </a:xfrm>
          <a:prstGeom prst="rect">
            <a:avLst/>
          </a:prstGeom>
          <a:noFill/>
          <a:ln w="12700">
            <a:solidFill>
              <a:srgbClr val="140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67621"/>
              </p:ext>
            </p:extLst>
          </p:nvPr>
        </p:nvGraphicFramePr>
        <p:xfrm>
          <a:off x="457200" y="1261109"/>
          <a:ext cx="8229600" cy="3826743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am provided the resources I need to be effective in my job.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department has adequate faculty/staff to achieve our goals.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facilities (e.g., classrooms, offices, laboratories) adequately meet my needs.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408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am paid fairly for my work.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Resource Constraints </a:t>
            </a:r>
          </a:p>
        </p:txBody>
      </p:sp>
    </p:spTree>
    <p:extLst>
      <p:ext uri="{BB962C8B-B14F-4D97-AF65-F5344CB8AC3E}">
        <p14:creationId xmlns:p14="http://schemas.microsoft.com/office/powerpoint/2010/main" val="4093714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228463"/>
              </p:ext>
            </p:extLst>
          </p:nvPr>
        </p:nvGraphicFramePr>
        <p:xfrm>
          <a:off x="457200" y="1261109"/>
          <a:ext cx="8229600" cy="4567789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 orientation program prepares new faculty, administration and staff to be effective.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 review process accurately measures my job performance.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Issues of low performance are addressed in my department.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Promotions in my department are based on a person's ability.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am regularly recognized for my contributions.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Performance Management/Accountability</a:t>
            </a:r>
          </a:p>
        </p:txBody>
      </p:sp>
    </p:spTree>
    <p:extLst>
      <p:ext uri="{BB962C8B-B14F-4D97-AF65-F5344CB8AC3E}">
        <p14:creationId xmlns:p14="http://schemas.microsoft.com/office/powerpoint/2010/main" val="4182555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822684"/>
              </p:ext>
            </p:extLst>
          </p:nvPr>
        </p:nvGraphicFramePr>
        <p:xfrm>
          <a:off x="457200" y="1261109"/>
          <a:ext cx="8229600" cy="3828273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I offer a new idea, I believe it will  be fully considered.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my department, we communicate openly about issues that impact each other's work.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Changes that affect me are discussed prior to being implemented.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this institution, we discuss and debate issues respectfully to get better results.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315100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23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378468"/>
              </p:ext>
            </p:extLst>
          </p:nvPr>
        </p:nvGraphicFramePr>
        <p:xfrm>
          <a:off x="457200" y="1261109"/>
          <a:ext cx="8229600" cy="3826744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 have opportunities to contribute to important decisions in my department.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People in my department work well together.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can count on people to cooperate  across departments.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There's a sense that we're all on the same team at this institution.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250851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24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Senior Leadership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478547"/>
              </p:ext>
            </p:extLst>
          </p:nvPr>
        </p:nvGraphicFramePr>
        <p:xfrm>
          <a:off x="457200" y="1261109"/>
          <a:ext cx="8229600" cy="4569318"/>
        </p:xfrm>
        <a:graphic>
          <a:graphicData uri="http://schemas.openxmlformats.org/drawingml/2006/table">
            <a:tbl>
              <a:tblPr firstRow="1" bandRow="1"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822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3717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Statement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  ECU Overall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2018       ECU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Overall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Positive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2017 Honor Roll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C324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171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itchFamily="-84" charset="-128"/>
                          <a:cs typeface="Arial" panose="020B0604020202020204" pitchFamily="34" charset="0"/>
                        </a:rPr>
                        <a:t>% Negative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Senior leadership provides a clear direction for this institution's future.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Senior leadership communicates openly about important matters.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Senior leadership shows a genuine interest in the well-being of faculty, administration and staff.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believe what I am told by senior leadership.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5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717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 senior leadership has the knowledge, skills and experience necessary for institutional success.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886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9" y="5982447"/>
            <a:ext cx="1476074" cy="54039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6498486"/>
            <a:ext cx="417635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2612" y="6498486"/>
            <a:ext cx="8471388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142" y="6252643"/>
            <a:ext cx="3136929" cy="1828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1892" y="2014286"/>
            <a:ext cx="7980217" cy="2800767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K. Boyer</a:t>
            </a:r>
          </a:p>
          <a:p>
            <a:pPr algn="ctr"/>
            <a:r>
              <a:rPr lang="en-US" sz="2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rboyer@modernthink.com 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302.764.4477</a:t>
            </a:r>
          </a:p>
          <a:p>
            <a:pPr algn="ctr"/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 Kukulka</a:t>
            </a:r>
          </a:p>
          <a:p>
            <a:pPr algn="ctr"/>
            <a:r>
              <a:rPr lang="en-US" sz="2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kkukulka@modernthink.com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302.764.4477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ModernThink Contacts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1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43188"/>
              </p:ext>
            </p:extLst>
          </p:nvPr>
        </p:nvGraphicFramePr>
        <p:xfrm>
          <a:off x="633046" y="1223309"/>
          <a:ext cx="8011513" cy="467579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2727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29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129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129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75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Job Category</a:t>
                      </a:r>
                      <a:endParaRPr lang="en-US" sz="1400" dirty="0">
                        <a:solidFill>
                          <a:srgbClr val="1408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400" dirty="0">
                        <a:solidFill>
                          <a:srgbClr val="1408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Responded</a:t>
                      </a:r>
                      <a:endParaRPr lang="en-US" sz="1400" dirty="0">
                        <a:solidFill>
                          <a:srgbClr val="1408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 dirty="0">
                        <a:solidFill>
                          <a:srgbClr val="1408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75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Employees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38%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75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SAAO TIER 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75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SAAO TIER 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56%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75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SHRA EXEMPT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49%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75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EHRA IRPS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75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SHRA NON-EXEMPT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75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FACULTY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75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CSS EXEMPT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75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CSS NON-EXEMPT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646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Response Rates</a:t>
            </a:r>
          </a:p>
        </p:txBody>
      </p:sp>
    </p:spTree>
    <p:extLst>
      <p:ext uri="{BB962C8B-B14F-4D97-AF65-F5344CB8AC3E}">
        <p14:creationId xmlns:p14="http://schemas.microsoft.com/office/powerpoint/2010/main" val="2918094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99" y="1295400"/>
            <a:ext cx="856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Options: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 Agree, Agree, Sometimes Agree/Sometimes Disagree, Disagree, Strongly Disagree, Not Applicable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2286000"/>
            <a:ext cx="34099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Responses</a:t>
            </a:r>
          </a:p>
          <a:p>
            <a:pPr algn="ctr"/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 Agree, Agree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2654" y="2297430"/>
            <a:ext cx="37975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Responses</a:t>
            </a:r>
          </a:p>
          <a:p>
            <a:pPr algn="ctr"/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 Disagree, Disagree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Response Guidelines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279648"/>
              </p:ext>
            </p:extLst>
          </p:nvPr>
        </p:nvGraphicFramePr>
        <p:xfrm>
          <a:off x="440565" y="3124200"/>
          <a:ext cx="8246235" cy="22250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7598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Guideline Score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Guideline Score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75%</a:t>
                      </a:r>
                      <a:r>
                        <a:rPr lang="en-US" sz="1600" baseline="0" dirty="0"/>
                        <a:t> +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Very Good to Excellent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65</a:t>
                      </a:r>
                      <a:r>
                        <a:rPr lang="en-US" sz="1600" baseline="0" dirty="0"/>
                        <a:t> – 74%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– 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 – 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 to Mediocre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– 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 – 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Warrants</a:t>
                      </a:r>
                      <a:r>
                        <a:rPr lang="en-US" sz="1600" baseline="0" dirty="0"/>
                        <a:t> Attention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 – 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 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30%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452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oup 1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6737080"/>
              </p:ext>
            </p:extLst>
          </p:nvPr>
        </p:nvGraphicFramePr>
        <p:xfrm>
          <a:off x="381000" y="1446170"/>
          <a:ext cx="8528952" cy="440218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842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29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29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804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Job Satisfaction/Support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  <a:defRPr/>
                      </a:pPr>
                      <a:endParaRPr kumimoji="0" lang="en-US" sz="1400" b="1" u="none" strike="noStrike" kern="1200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Policies, Resources &amp; Efficiency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Faculty, Administration &amp; Staff Relations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04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Teaching Environment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Governance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04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Development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Pride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04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Compensation, Benefits &amp; Work/Life Balance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Supervisors/Department Chairs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Fairness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04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Facilities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Senior Leadership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Respect &amp; Appreciation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15 Core Dimensions</a:t>
            </a:r>
          </a:p>
        </p:txBody>
      </p:sp>
    </p:spTree>
    <p:extLst>
      <p:ext uri="{BB962C8B-B14F-4D97-AF65-F5344CB8AC3E}">
        <p14:creationId xmlns:p14="http://schemas.microsoft.com/office/powerpoint/2010/main" val="892283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23804083"/>
              </p:ext>
            </p:extLst>
          </p:nvPr>
        </p:nvGraphicFramePr>
        <p:xfrm>
          <a:off x="222738" y="1018053"/>
          <a:ext cx="8768862" cy="5192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</a:p>
        </p:txBody>
      </p:sp>
    </p:spTree>
    <p:extLst>
      <p:ext uri="{BB962C8B-B14F-4D97-AF65-F5344CB8AC3E}">
        <p14:creationId xmlns:p14="http://schemas.microsoft.com/office/powerpoint/2010/main" val="208560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665176570"/>
              </p:ext>
            </p:extLst>
          </p:nvPr>
        </p:nvGraphicFramePr>
        <p:xfrm>
          <a:off x="257908" y="1018053"/>
          <a:ext cx="8710246" cy="5192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</a:p>
        </p:txBody>
      </p:sp>
    </p:spTree>
    <p:extLst>
      <p:ext uri="{BB962C8B-B14F-4D97-AF65-F5344CB8AC3E}">
        <p14:creationId xmlns:p14="http://schemas.microsoft.com/office/powerpoint/2010/main" val="1435313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802281621"/>
              </p:ext>
            </p:extLst>
          </p:nvPr>
        </p:nvGraphicFramePr>
        <p:xfrm>
          <a:off x="222737" y="1018053"/>
          <a:ext cx="8710247" cy="519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</a:p>
        </p:txBody>
      </p:sp>
    </p:spTree>
    <p:extLst>
      <p:ext uri="{BB962C8B-B14F-4D97-AF65-F5344CB8AC3E}">
        <p14:creationId xmlns:p14="http://schemas.microsoft.com/office/powerpoint/2010/main" val="43410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34721" y="6433128"/>
            <a:ext cx="4884954" cy="2501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UNC System Employee Engagement Survey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4048" y="1038225"/>
            <a:ext cx="867590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38687" y="6408358"/>
            <a:ext cx="923926" cy="365125"/>
          </a:xfrm>
        </p:spPr>
        <p:txBody>
          <a:bodyPr/>
          <a:lstStyle/>
          <a:p>
            <a:pPr algn="ctr"/>
            <a:fld id="{B4247F49-15E3-AF47-9628-BAF668941D0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182939773"/>
              </p:ext>
            </p:extLst>
          </p:nvPr>
        </p:nvGraphicFramePr>
        <p:xfrm>
          <a:off x="381000" y="1219199"/>
          <a:ext cx="8382000" cy="480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tle 4"/>
          <p:cNvSpPr txBox="1">
            <a:spLocks/>
          </p:cNvSpPr>
          <p:nvPr/>
        </p:nvSpPr>
        <p:spPr>
          <a:xfrm>
            <a:off x="234048" y="171451"/>
            <a:ext cx="8786757" cy="1027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Job Category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(Overall % Positive 1 – 60) </a:t>
            </a:r>
          </a:p>
        </p:txBody>
      </p:sp>
    </p:spTree>
    <p:extLst>
      <p:ext uri="{BB962C8B-B14F-4D97-AF65-F5344CB8AC3E}">
        <p14:creationId xmlns:p14="http://schemas.microsoft.com/office/powerpoint/2010/main" val="870232073"/>
      </p:ext>
    </p:extLst>
  </p:cSld>
  <p:clrMapOvr>
    <a:masterClrMapping/>
  </p:clrMapOvr>
</p:sld>
</file>

<file path=ppt/theme/theme1.xml><?xml version="1.0" encoding="utf-8"?>
<a:theme xmlns:a="http://schemas.openxmlformats.org/drawingml/2006/main" name="East Carolina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4" id="{16EBAA4D-C57A-5D40-A1CB-B887C03A44DF}" vid="{96DA46E8-4385-FB43-A931-99CB931E671F}"/>
    </a:ext>
  </a:extLst>
</a:theme>
</file>

<file path=ppt/theme/theme2.xml><?xml version="1.0" encoding="utf-8"?>
<a:theme xmlns:a="http://schemas.openxmlformats.org/drawingml/2006/main" name="1_East Carolina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" id="{FC2FF6E4-14C1-2F44-A35D-0B2A303A4271}" vid="{DB42BA02-22F5-3D41-A9B0-84104F502E8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Powerpointtemplate_ECU-Wright_building</Template>
  <TotalTime>296</TotalTime>
  <Words>1828</Words>
  <Application>Microsoft Macintosh PowerPoint</Application>
  <PresentationFormat>On-screen Show (4:3)</PresentationFormat>
  <Paragraphs>709</Paragraphs>
  <Slides>25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East Carolina University</vt:lpstr>
      <vt:lpstr>1_East Carolina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Webb, Brandon</dc:creator>
  <cp:lastModifiedBy>Richard Boyer</cp:lastModifiedBy>
  <cp:revision>20</cp:revision>
  <cp:lastPrinted>2018-07-25T16:02:17Z</cp:lastPrinted>
  <dcterms:created xsi:type="dcterms:W3CDTF">2017-09-21T17:37:31Z</dcterms:created>
  <dcterms:modified xsi:type="dcterms:W3CDTF">2018-10-02T12:20:41Z</dcterms:modified>
</cp:coreProperties>
</file>